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70" r:id="rId10"/>
    <p:sldId id="268" r:id="rId11"/>
    <p:sldId id="263" r:id="rId12"/>
    <p:sldId id="271" r:id="rId13"/>
    <p:sldId id="264" r:id="rId14"/>
    <p:sldId id="269" r:id="rId15"/>
    <p:sldId id="272" r:id="rId16"/>
    <p:sldId id="273" r:id="rId17"/>
    <p:sldId id="265" r:id="rId18"/>
    <p:sldId id="26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F" initials="" lastIdx="0" clrIdx="0"/>
  <p:cmAuthor id="1" name="DIF" initials="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545" autoAdjust="0"/>
    <p:restoredTop sz="94660"/>
  </p:normalViewPr>
  <p:slideViewPr>
    <p:cSldViewPr>
      <p:cViewPr varScale="1">
        <p:scale>
          <a:sx n="75" d="100"/>
          <a:sy n="75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D:\old%20computer\d\OMNIBUS\&#1056;&#1091;&#1089;&#1089;&#1082;&#1086;-&#1059;&#1082;&#1088;&#1072;&#1080;&#1085;&#1089;&#1082;&#1080;&#1077;%20&#1086;&#1090;&#1085;&#1086;&#1096;&#1077;&#1085;&#1080;&#1103;\ukr_rus_dynamics_08-14sept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3.8134336351964615E-2"/>
          <c:y val="1.2335951989395497E-2"/>
          <c:w val="0.95893065321430693"/>
          <c:h val="0.89036232063988663"/>
        </c:manualLayout>
      </c:layout>
      <c:lineChart>
        <c:grouping val="standard"/>
        <c:ser>
          <c:idx val="0"/>
          <c:order val="0"/>
          <c:tx>
            <c:strRef>
              <c:f>Sheet1!$O$5</c:f>
              <c:strCache>
                <c:ptCount val="1"/>
                <c:pt idx="0">
                  <c:v>В Україні до Росії</c:v>
                </c:pt>
              </c:strCache>
            </c:strRef>
          </c:tx>
          <c:spPr>
            <a:ln w="38100"/>
          </c:spPr>
          <c:cat>
            <c:strRef>
              <c:f>Sheet1!$N$6:$N$22</c:f>
              <c:strCache>
                <c:ptCount val="17"/>
                <c:pt idx="0">
                  <c:v>Кві.08</c:v>
                </c:pt>
                <c:pt idx="1">
                  <c:v>Вер.08</c:v>
                </c:pt>
                <c:pt idx="2">
                  <c:v>Лют.09</c:v>
                </c:pt>
                <c:pt idx="3">
                  <c:v>Тра.09</c:v>
                </c:pt>
                <c:pt idx="4">
                  <c:v>Жов.09</c:v>
                </c:pt>
                <c:pt idx="5">
                  <c:v>Бер.10</c:v>
                </c:pt>
                <c:pt idx="6">
                  <c:v>Чер.10</c:v>
                </c:pt>
                <c:pt idx="7">
                  <c:v>Жов.10</c:v>
                </c:pt>
                <c:pt idx="8">
                  <c:v>Лис.11</c:v>
                </c:pt>
                <c:pt idx="9">
                  <c:v>Лют.12</c:v>
                </c:pt>
                <c:pt idx="10">
                  <c:v>Вер.12</c:v>
                </c:pt>
                <c:pt idx="11">
                  <c:v>Лют.13</c:v>
                </c:pt>
                <c:pt idx="12">
                  <c:v>Тра.13</c:v>
                </c:pt>
                <c:pt idx="13">
                  <c:v>Лис.13</c:v>
                </c:pt>
                <c:pt idx="14">
                  <c:v>Лют.14</c:v>
                </c:pt>
                <c:pt idx="15">
                  <c:v>Трав.14</c:v>
                </c:pt>
                <c:pt idx="16">
                  <c:v>Вер.14</c:v>
                </c:pt>
              </c:strCache>
            </c:strRef>
          </c:cat>
          <c:val>
            <c:numRef>
              <c:f>Sheet1!$O$6:$O$22</c:f>
              <c:numCache>
                <c:formatCode>General</c:formatCode>
                <c:ptCount val="17"/>
                <c:pt idx="0">
                  <c:v>88</c:v>
                </c:pt>
                <c:pt idx="1">
                  <c:v>88</c:v>
                </c:pt>
                <c:pt idx="2">
                  <c:v>91</c:v>
                </c:pt>
                <c:pt idx="3">
                  <c:v>93</c:v>
                </c:pt>
                <c:pt idx="4">
                  <c:v>92</c:v>
                </c:pt>
                <c:pt idx="5">
                  <c:v>90</c:v>
                </c:pt>
                <c:pt idx="6">
                  <c:v>92</c:v>
                </c:pt>
                <c:pt idx="7">
                  <c:v>93</c:v>
                </c:pt>
                <c:pt idx="8">
                  <c:v>80</c:v>
                </c:pt>
                <c:pt idx="9">
                  <c:v>85</c:v>
                </c:pt>
                <c:pt idx="10">
                  <c:v>83</c:v>
                </c:pt>
                <c:pt idx="11">
                  <c:v>85</c:v>
                </c:pt>
                <c:pt idx="12">
                  <c:v>81</c:v>
                </c:pt>
                <c:pt idx="13">
                  <c:v>82</c:v>
                </c:pt>
                <c:pt idx="14">
                  <c:v>78</c:v>
                </c:pt>
                <c:pt idx="15" formatCode="0">
                  <c:v>52.3</c:v>
                </c:pt>
                <c:pt idx="16">
                  <c:v>48</c:v>
                </c:pt>
              </c:numCache>
            </c:numRef>
          </c:val>
        </c:ser>
        <c:ser>
          <c:idx val="1"/>
          <c:order val="1"/>
          <c:tx>
            <c:strRef>
              <c:f>Sheet1!$P$5</c:f>
              <c:strCache>
                <c:ptCount val="1"/>
                <c:pt idx="0">
                  <c:v>В Росії до України</c:v>
                </c:pt>
              </c:strCache>
            </c:strRef>
          </c:tx>
          <c:spPr>
            <a:ln w="38100">
              <a:prstDash val="lgDash"/>
            </a:ln>
          </c:spPr>
          <c:cat>
            <c:strRef>
              <c:f>Sheet1!$N$6:$N$22</c:f>
              <c:strCache>
                <c:ptCount val="17"/>
                <c:pt idx="0">
                  <c:v>Кві.08</c:v>
                </c:pt>
                <c:pt idx="1">
                  <c:v>Вер.08</c:v>
                </c:pt>
                <c:pt idx="2">
                  <c:v>Лют.09</c:v>
                </c:pt>
                <c:pt idx="3">
                  <c:v>Тра.09</c:v>
                </c:pt>
                <c:pt idx="4">
                  <c:v>Жов.09</c:v>
                </c:pt>
                <c:pt idx="5">
                  <c:v>Бер.10</c:v>
                </c:pt>
                <c:pt idx="6">
                  <c:v>Чер.10</c:v>
                </c:pt>
                <c:pt idx="7">
                  <c:v>Жов.10</c:v>
                </c:pt>
                <c:pt idx="8">
                  <c:v>Лис.11</c:v>
                </c:pt>
                <c:pt idx="9">
                  <c:v>Лют.12</c:v>
                </c:pt>
                <c:pt idx="10">
                  <c:v>Вер.12</c:v>
                </c:pt>
                <c:pt idx="11">
                  <c:v>Лют.13</c:v>
                </c:pt>
                <c:pt idx="12">
                  <c:v>Тра.13</c:v>
                </c:pt>
                <c:pt idx="13">
                  <c:v>Лис.13</c:v>
                </c:pt>
                <c:pt idx="14">
                  <c:v>Лют.14</c:v>
                </c:pt>
                <c:pt idx="15">
                  <c:v>Трав.14</c:v>
                </c:pt>
                <c:pt idx="16">
                  <c:v>Вер.14</c:v>
                </c:pt>
              </c:strCache>
            </c:strRef>
          </c:cat>
          <c:val>
            <c:numRef>
              <c:f>Sheet1!$P$6:$P$22</c:f>
              <c:numCache>
                <c:formatCode>General</c:formatCode>
                <c:ptCount val="17"/>
                <c:pt idx="0">
                  <c:v>55</c:v>
                </c:pt>
                <c:pt idx="1">
                  <c:v>38</c:v>
                </c:pt>
                <c:pt idx="2">
                  <c:v>29</c:v>
                </c:pt>
                <c:pt idx="3">
                  <c:v>33</c:v>
                </c:pt>
                <c:pt idx="4">
                  <c:v>46</c:v>
                </c:pt>
                <c:pt idx="5">
                  <c:v>59</c:v>
                </c:pt>
                <c:pt idx="6">
                  <c:v>70</c:v>
                </c:pt>
                <c:pt idx="7">
                  <c:v>67</c:v>
                </c:pt>
                <c:pt idx="8">
                  <c:v>68</c:v>
                </c:pt>
                <c:pt idx="9">
                  <c:v>64</c:v>
                </c:pt>
                <c:pt idx="10">
                  <c:v>74</c:v>
                </c:pt>
                <c:pt idx="11">
                  <c:v>69</c:v>
                </c:pt>
                <c:pt idx="12">
                  <c:v>72</c:v>
                </c:pt>
                <c:pt idx="13">
                  <c:v>69</c:v>
                </c:pt>
                <c:pt idx="14">
                  <c:v>66</c:v>
                </c:pt>
                <c:pt idx="15" formatCode="0">
                  <c:v>34.700000000000003</c:v>
                </c:pt>
                <c:pt idx="16">
                  <c:v>32</c:v>
                </c:pt>
              </c:numCache>
            </c:numRef>
          </c:val>
        </c:ser>
        <c:marker val="1"/>
        <c:axId val="51772416"/>
        <c:axId val="52654848"/>
      </c:lineChart>
      <c:catAx>
        <c:axId val="517724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uk-UA" sz="1200"/>
            </a:pPr>
            <a:endParaRPr lang="ru-RU"/>
          </a:p>
        </c:txPr>
        <c:crossAx val="52654848"/>
        <c:crosses val="autoZero"/>
        <c:auto val="1"/>
        <c:lblAlgn val="ctr"/>
        <c:lblOffset val="100"/>
      </c:catAx>
      <c:valAx>
        <c:axId val="526548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51772416"/>
        <c:crosses val="autoZero"/>
        <c:crossBetween val="between"/>
      </c:valAx>
    </c:plotArea>
    <c:legend>
      <c:legendPos val="tr"/>
      <c:layout/>
      <c:txPr>
        <a:bodyPr/>
        <a:lstStyle/>
        <a:p>
          <a:pPr>
            <a:defRPr lang="uk-UA" sz="1200" b="1"/>
          </a:pPr>
          <a:endParaRPr lang="ru-RU"/>
        </a:p>
      </c:txPr>
    </c:legend>
    <c:plotVisOnly val="1"/>
    <c:dispBlanksAs val="gap"/>
  </c:chart>
  <c:externalData r:id="rId2"/>
  <c:userShapes r:id="rId3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0.531</cdr:x>
      <cdr:y>0.03218</cdr:y>
    </cdr:from>
    <cdr:to>
      <cdr:x>0.63666</cdr:x>
      <cdr:y>0.17772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95327" y="2021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0ABB-81F1-46E1-872D-A48BAB7ED403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76762-AA1F-4D1A-BD1D-78A7D13DA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5A034-CA7B-42A3-A6B1-8340E93C218D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CBFD0-2BFF-480A-9401-556288C81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2E4B8-5A56-4E16-8211-E898FDE4E381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B240B-7B85-4945-BF6F-CC969BB11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67366-86DB-45BD-9250-AD440C7B2F0B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B158-8ADE-4ACA-9E22-A16AD59EA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96B36-CF39-4D58-9873-AA703FCD3CB6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88120-E350-4FFF-A1D9-1236991479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A781E-810C-49AC-B6CD-B151A26A5650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EF8EF-AC50-4D10-B9EA-7E94D7FC2E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2D26-339C-4B57-AD79-17ACB6E34A69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389BF-6828-4C7D-A9A7-CF7B7FCE08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5BEA-463C-4DFC-AD3C-ADEB3EF3D608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28C1C-9E1C-4A62-915E-FAC7A0242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91C5E-6AA2-478B-B389-779036ADC007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7C35B-7D3D-41F0-A7FE-1DCB5E9AD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7DB0F-9819-4D07-9D63-C1F1D7B31CBD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08D4-D74F-4789-B2A2-143384E32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778B5-891D-4F21-945D-D21141CAC197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DF82-BBE2-49B1-8000-1AD6146CB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B48EAD-1326-4F0A-AAA6-C0831B3FEC0D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24EC27-3AE6-4CEF-A168-6A9E9BB8F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7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_____Microsoft_Office_Excel_97-20038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_____Microsoft_Office_Excel_97-20039.xls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Microsoft_Office_Excel_97-20032.xls"/><Relationship Id="rId4" Type="http://schemas.openxmlformats.org/officeDocument/2006/relationships/oleObject" Target="../embeddings/_____Microsoft_Office_Excel_97-2003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_____Microsoft_Office_Excel_97-20035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6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Ukraine-2014</a:t>
            </a:r>
            <a:r>
              <a:rPr lang="ru-RU" sz="3200" b="1" dirty="0" smtClean="0"/>
              <a:t>:</a:t>
            </a:r>
            <a:r>
              <a:rPr lang="en-US" sz="3200" b="1" dirty="0" smtClean="0"/>
              <a:t> new reality</a:t>
            </a:r>
            <a:r>
              <a:rPr lang="ru-RU" sz="3200" b="1" dirty="0" smtClean="0"/>
              <a:t>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00688" y="1600200"/>
            <a:ext cx="3500437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dirty="0" smtClean="0"/>
              <a:t>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dirty="0" smtClean="0"/>
              <a:t>     </a:t>
            </a:r>
            <a:endParaRPr lang="en-US" sz="24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dirty="0" smtClean="0"/>
              <a:t>     Iryna Bekeshkina</a:t>
            </a:r>
            <a:r>
              <a:rPr lang="ru-RU" sz="2400" dirty="0" smtClean="0"/>
              <a:t>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dirty="0" smtClean="0"/>
              <a:t>     </a:t>
            </a:r>
            <a:r>
              <a:rPr lang="en-US" sz="2400" dirty="0" err="1" smtClean="0"/>
              <a:t>Ilko</a:t>
            </a:r>
            <a:r>
              <a:rPr lang="en-US" sz="2400" dirty="0" smtClean="0"/>
              <a:t> </a:t>
            </a:r>
            <a:r>
              <a:rPr lang="en-US" sz="2400" dirty="0" err="1" smtClean="0"/>
              <a:t>Kucheriv</a:t>
            </a:r>
            <a:r>
              <a:rPr lang="en-US" sz="2400" dirty="0" smtClean="0"/>
              <a:t> Democratic Initiatives Foundation</a:t>
            </a:r>
            <a:r>
              <a:rPr lang="ru-RU" sz="2400" dirty="0" smtClean="0"/>
              <a:t>,</a:t>
            </a:r>
            <a:r>
              <a:rPr lang="en-US" sz="2400" dirty="0" smtClean="0"/>
              <a:t> Kyiv</a:t>
            </a:r>
            <a:endParaRPr lang="ru-RU" sz="24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4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400" dirty="0" smtClean="0"/>
          </a:p>
        </p:txBody>
      </p:sp>
      <p:pic>
        <p:nvPicPr>
          <p:cNvPr id="6" name="Содержимое 5" descr="qYOK6GlrhPQ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500174"/>
            <a:ext cx="4786346" cy="4071966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Majority of Donbas populations sees Donbas inside Ukraine, but with more autonomy. West and Center do not agree to more autonomy for Donbas</a:t>
            </a:r>
            <a:endParaRPr lang="ru-RU" sz="2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71473" y="1535113"/>
            <a:ext cx="8115328" cy="639762"/>
          </a:xfrm>
        </p:spPr>
        <p:txBody>
          <a:bodyPr>
            <a:normAutofit/>
          </a:bodyPr>
          <a:lstStyle/>
          <a:p>
            <a:r>
              <a:rPr lang="ru-RU" sz="900" dirty="0" smtClean="0"/>
              <a:t> </a:t>
            </a:r>
            <a:r>
              <a:rPr lang="en-US" sz="1600" dirty="0" smtClean="0"/>
              <a:t>Which option of future status of Donetsk and </a:t>
            </a:r>
            <a:r>
              <a:rPr lang="en-US" sz="1600" dirty="0" err="1" smtClean="0"/>
              <a:t>Luhansk</a:t>
            </a:r>
            <a:r>
              <a:rPr lang="en-US" sz="1600" dirty="0" smtClean="0"/>
              <a:t> regions do you prefer</a:t>
            </a:r>
            <a:r>
              <a:rPr lang="ru-RU" sz="1600" dirty="0" smtClean="0"/>
              <a:t>? 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571472" y="2357430"/>
          <a:ext cx="7286676" cy="396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24"/>
                <a:gridCol w="642942"/>
                <a:gridCol w="857256"/>
                <a:gridCol w="857256"/>
                <a:gridCol w="785818"/>
                <a:gridCol w="714380"/>
              </a:tblGrid>
              <a:tr h="853440">
                <a:tc>
                  <a:txBody>
                    <a:bodyPr/>
                    <a:lstStyle/>
                    <a:p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West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Center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South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East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Donbas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Donbas will remain a part of Ukraine, with the same rights as before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73,9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52,9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35,1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39,1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7,3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Donbas will remain a part of Ukraine, but with more autonomy from Kyiv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18,4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32,0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33,2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40,2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42,4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Donbas (DPR and LPR) will become an independent state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0,7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1,4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7,7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7,2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25,9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Donbas will become a part of the Russian Federation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2,4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2,4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2,4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5,3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16,2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Difficult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4,5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11,2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21,6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8,2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8,2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In Ukrainians’ public view, Eastern foreign vector is no longer on a same part as Western</a:t>
            </a:r>
            <a:endParaRPr lang="ru-RU" sz="2400" b="1" dirty="0" smtClean="0"/>
          </a:p>
        </p:txBody>
      </p:sp>
      <p:graphicFrame>
        <p:nvGraphicFramePr>
          <p:cNvPr id="20482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673100" y="3649663"/>
          <a:ext cx="7493000" cy="2971800"/>
        </p:xfrm>
        <a:graphic>
          <a:graphicData uri="http://schemas.openxmlformats.org/presentationml/2006/ole">
            <p:oleObj spid="_x0000_s20482" name="Диаграмма" r:id="rId3" imgW="6957112" imgH="2758536" progId="Excel.Sheet.8">
              <p:embed/>
            </p:oleObj>
          </a:graphicData>
        </a:graphic>
      </p:graphicFrame>
      <p:pic>
        <p:nvPicPr>
          <p:cNvPr id="20483" name="Picture 2" descr="G:\Новая папка\Крим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2938" y="1428750"/>
            <a:ext cx="4143375" cy="2357438"/>
          </a:xfrm>
        </p:spPr>
      </p:pic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5143500" y="1643063"/>
            <a:ext cx="3429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Positive attitudes towards joining union with Russia and Belarus</a:t>
            </a:r>
            <a:r>
              <a:rPr lang="ru-RU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and towards joining the EU</a:t>
            </a:r>
            <a:endParaRPr lang="ru-RU">
              <a:latin typeface="Calibri" pitchFamily="34" charset="0"/>
            </a:endParaRPr>
          </a:p>
          <a:p>
            <a:r>
              <a:rPr lang="ru-RU" sz="1600" i="1">
                <a:latin typeface="Calibri" pitchFamily="34" charset="0"/>
              </a:rPr>
              <a:t>(</a:t>
            </a:r>
            <a:r>
              <a:rPr lang="en-US" sz="1600" i="1">
                <a:latin typeface="Calibri" pitchFamily="34" charset="0"/>
              </a:rPr>
              <a:t>Data of the Institute of Sociology of the National Academy of Sciences of Ukraine</a:t>
            </a:r>
            <a:r>
              <a:rPr lang="ru-RU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Support of EU membership dominates in all regions, except Donbas</a:t>
            </a:r>
            <a:endParaRPr lang="uk-UA" sz="2800" dirty="0"/>
          </a:p>
        </p:txBody>
      </p:sp>
      <p:pic>
        <p:nvPicPr>
          <p:cNvPr id="11" name="Содержимое 10" descr="95_mai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3456384" cy="2092513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139952" y="2492896"/>
            <a:ext cx="4041775" cy="639762"/>
          </a:xfrm>
        </p:spPr>
        <p:txBody>
          <a:bodyPr/>
          <a:lstStyle/>
          <a:p>
            <a:r>
              <a:rPr lang="en-US" sz="1800" dirty="0" smtClean="0"/>
              <a:t>Popular attitudes towards EU membership</a:t>
            </a:r>
            <a:endParaRPr lang="uk-UA" sz="18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"/>
          </p:nvPr>
        </p:nvGraphicFramePr>
        <p:xfrm>
          <a:off x="1475657" y="3933056"/>
          <a:ext cx="7139131" cy="166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4544"/>
                <a:gridCol w="972382"/>
                <a:gridCol w="968441"/>
                <a:gridCol w="968441"/>
                <a:gridCol w="968441"/>
                <a:gridCol w="968441"/>
                <a:gridCol w="968441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 </a:t>
                      </a:r>
                      <a:r>
                        <a:rPr lang="en-US" sz="1800" dirty="0" smtClean="0"/>
                        <a:t>West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Center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South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East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Donbas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Ukraine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Positive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75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68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38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37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11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51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Negative</a:t>
                      </a:r>
                      <a:r>
                        <a:rPr lang="uk-UA" sz="1800" dirty="0" smtClean="0"/>
                        <a:t> 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7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9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31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33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63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24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Difficult to say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17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23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/>
                        <a:t>31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30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26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/>
                        <a:t>25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Ukrainians have changed their opinion on NATO and started to see it as a guarantor of security</a:t>
            </a:r>
            <a:endParaRPr lang="ru-RU" sz="2800" b="1" smtClean="0"/>
          </a:p>
        </p:txBody>
      </p:sp>
      <p:pic>
        <p:nvPicPr>
          <p:cNvPr id="21506" name="Содержимое 4" descr="Киев-NATO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57250" y="1285875"/>
            <a:ext cx="3681413" cy="2454275"/>
          </a:xfrm>
        </p:spPr>
      </p:pic>
      <p:sp>
        <p:nvSpPr>
          <p:cNvPr id="21507" name="Содержимое 3"/>
          <p:cNvSpPr>
            <a:spLocks noGrp="1"/>
          </p:cNvSpPr>
          <p:nvPr>
            <p:ph sz="half" idx="2"/>
          </p:nvPr>
        </p:nvSpPr>
        <p:spPr>
          <a:xfrm>
            <a:off x="4857750" y="1643063"/>
            <a:ext cx="4038600" cy="16430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1800" b="1" dirty="0" smtClean="0"/>
              <a:t>      </a:t>
            </a:r>
            <a:r>
              <a:rPr lang="en-US" sz="1800" dirty="0" smtClean="0"/>
              <a:t>Which option of foreign security policy, in your opinion, is best for Ukraine?</a:t>
            </a:r>
            <a:r>
              <a:rPr lang="ru-RU" sz="1800" dirty="0" smtClean="0"/>
              <a:t> </a:t>
            </a:r>
          </a:p>
          <a:p>
            <a:pPr>
              <a:buFont typeface="Arial" charset="0"/>
              <a:buNone/>
            </a:pPr>
            <a:r>
              <a:rPr lang="ru-RU" sz="1400" i="1" dirty="0" smtClean="0"/>
              <a:t>(</a:t>
            </a:r>
            <a:r>
              <a:rPr lang="en-US" sz="1400" i="1" dirty="0" err="1" smtClean="0"/>
              <a:t>Ilko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Kucheriv</a:t>
            </a:r>
            <a:r>
              <a:rPr lang="en-US" sz="1400" i="1" dirty="0" smtClean="0"/>
              <a:t> Democratic Initiatives Foundation, </a:t>
            </a:r>
          </a:p>
          <a:p>
            <a:pPr>
              <a:buFont typeface="Arial" charset="0"/>
              <a:buNone/>
            </a:pPr>
            <a:r>
              <a:rPr lang="en-US" sz="1400" i="1" dirty="0" smtClean="0"/>
              <a:t>Kyiv International Institute of Sociology</a:t>
            </a:r>
            <a:r>
              <a:rPr lang="ru-RU" sz="1400" i="1" dirty="0" smtClean="0"/>
              <a:t>)</a:t>
            </a:r>
          </a:p>
          <a:p>
            <a:pPr>
              <a:buFont typeface="Arial" charset="0"/>
              <a:buNone/>
            </a:pPr>
            <a:endParaRPr lang="ru-RU" sz="1800" dirty="0" smtClean="0"/>
          </a:p>
        </p:txBody>
      </p:sp>
      <p:graphicFrame>
        <p:nvGraphicFramePr>
          <p:cNvPr id="21508" name="Диаграмма 5"/>
          <p:cNvGraphicFramePr>
            <a:graphicFrameLocks/>
          </p:cNvGraphicFramePr>
          <p:nvPr/>
        </p:nvGraphicFramePr>
        <p:xfrm>
          <a:off x="757238" y="3786188"/>
          <a:ext cx="7354887" cy="2820987"/>
        </p:xfrm>
        <a:graphic>
          <a:graphicData uri="http://schemas.openxmlformats.org/presentationml/2006/ole">
            <p:oleObj spid="_x0000_s21508" name="Worksheet" r:id="rId4" imgW="6915364" imgH="265733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Popular attitudes towards NATO vary </a:t>
            </a:r>
            <a:br>
              <a:rPr lang="en-US" sz="2800" b="1" dirty="0" smtClean="0"/>
            </a:br>
            <a:r>
              <a:rPr lang="en-US" sz="2800" b="1" dirty="0" smtClean="0"/>
              <a:t>in different regions</a:t>
            </a:r>
            <a:endParaRPr lang="ru-RU" sz="2800" b="1" dirty="0"/>
          </a:p>
        </p:txBody>
      </p:sp>
      <p:pic>
        <p:nvPicPr>
          <p:cNvPr id="8" name="Содержимое 7" descr="НАТО-1jp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2071678"/>
            <a:ext cx="3429024" cy="3071834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143373" y="1535113"/>
            <a:ext cx="4543428" cy="6397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Which option of foreign security policy, in your opinion, is best for Ukraine?</a:t>
            </a:r>
            <a:endParaRPr lang="ru-RU" dirty="0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4143372" y="2357430"/>
          <a:ext cx="4714905" cy="330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8757"/>
                <a:gridCol w="571504"/>
                <a:gridCol w="642942"/>
                <a:gridCol w="785818"/>
                <a:gridCol w="500066"/>
                <a:gridCol w="785818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West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Center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South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East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Donbas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Joining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NATO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78,3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52,7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24,8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32,4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5,7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Military union with Russia and other CIS countries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+mn-lt"/>
                          <a:ea typeface="Times New Roman"/>
                        </a:rPr>
                        <a:t>1,4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3,2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+mn-lt"/>
                          <a:ea typeface="Times New Roman"/>
                        </a:rPr>
                        <a:t>14,8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23,9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45,5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alighed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status of Ukraine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6,9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17,9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36,7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23,7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39,8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0,0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0,1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1,9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0,5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0,3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Difficult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13,4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26,1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21,9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+mn-lt"/>
                          <a:ea typeface="Times New Roman"/>
                        </a:rPr>
                        <a:t>19,4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+mn-lt"/>
                          <a:ea typeface="Times New Roman"/>
                        </a:rPr>
                        <a:t>8,7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In Ukraine, national self-identification has grown</a:t>
            </a:r>
            <a:endParaRPr lang="uk-UA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79912" y="1268760"/>
            <a:ext cx="4041775" cy="639762"/>
          </a:xfrm>
        </p:spPr>
        <p:txBody>
          <a:bodyPr/>
          <a:lstStyle/>
          <a:p>
            <a:r>
              <a:rPr lang="en-US" sz="1800" dirty="0" smtClean="0"/>
              <a:t>Who do yourself consider in the first place</a:t>
            </a:r>
            <a:r>
              <a:rPr lang="uk-UA" sz="1800" dirty="0" smtClean="0"/>
              <a:t>?</a:t>
            </a:r>
            <a:endParaRPr lang="uk-UA" sz="1800" dirty="0" smtClean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3779838" y="2174875"/>
          <a:ext cx="4906962" cy="3688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314"/>
                <a:gridCol w="1368152"/>
                <a:gridCol w="1378496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 </a:t>
                      </a:r>
                      <a:r>
                        <a:rPr lang="en-US" sz="1600" dirty="0" smtClean="0"/>
                        <a:t>July 2013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July 2014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An inhabitant of my village/town/city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29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16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An</a:t>
                      </a:r>
                      <a:r>
                        <a:rPr lang="en-US" sz="1600" baseline="0" dirty="0" smtClean="0"/>
                        <a:t> inhabitant of my region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8 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8 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 citizen of Ukraine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51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65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</a:t>
                      </a:r>
                      <a:r>
                        <a:rPr lang="en-US" sz="1600" baseline="0" dirty="0" smtClean="0"/>
                        <a:t> representative of my ethnos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 citizen</a:t>
                      </a:r>
                      <a:r>
                        <a:rPr lang="en-US" sz="1600" baseline="0" dirty="0" smtClean="0"/>
                        <a:t> of the USSR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7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5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 citizen of Europe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 citizen of the world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Other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09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288032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Identification with Ukrainian citizenship dominates in all regions, excep</a:t>
            </a:r>
            <a:r>
              <a:rPr lang="en-US" sz="2400" b="1" dirty="0" smtClean="0"/>
              <a:t>t Donbas</a:t>
            </a:r>
            <a:endParaRPr lang="uk-UA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45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4640"/>
                <a:gridCol w="1008112"/>
                <a:gridCol w="864096"/>
                <a:gridCol w="936104"/>
                <a:gridCol w="792088"/>
                <a:gridCol w="936104"/>
                <a:gridCol w="1018455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 </a:t>
                      </a:r>
                      <a:r>
                        <a:rPr lang="en-US" sz="1600" dirty="0" smtClean="0"/>
                        <a:t>West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Center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South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East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Donbas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Ukraine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An inhabitant of my village/town/city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14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14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25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14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18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16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An</a:t>
                      </a:r>
                      <a:r>
                        <a:rPr lang="en-US" sz="1600" baseline="0" dirty="0" smtClean="0"/>
                        <a:t> inhabitant of my region</a:t>
                      </a:r>
                      <a:endParaRPr lang="uk-UA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7 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2 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5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5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27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8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 citizen of Ukraine</a:t>
                      </a:r>
                      <a:endParaRPr lang="uk-UA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70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76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59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67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34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uk-UA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</a:t>
                      </a:r>
                      <a:r>
                        <a:rPr lang="en-US" sz="1600" baseline="0" dirty="0" smtClean="0"/>
                        <a:t> representative of my ethnos</a:t>
                      </a:r>
                      <a:endParaRPr lang="uk-UA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3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3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 citizen</a:t>
                      </a:r>
                      <a:r>
                        <a:rPr lang="en-US" sz="1600" baseline="0" dirty="0" smtClean="0"/>
                        <a:t> of the USSR</a:t>
                      </a:r>
                      <a:endParaRPr lang="uk-UA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0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3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6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9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14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5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 citizen of Europe</a:t>
                      </a:r>
                      <a:endParaRPr lang="uk-UA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3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A citizen of the world</a:t>
                      </a:r>
                      <a:endParaRPr lang="uk-UA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3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2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5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2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Other</a:t>
                      </a:r>
                      <a:r>
                        <a:rPr lang="uk-UA" sz="1600" dirty="0" smtClean="0"/>
                        <a:t> 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0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0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/>
                        <a:t>1</a:t>
                      </a:r>
                      <a:endParaRPr lang="uk-UA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/>
                        <a:t>1</a:t>
                      </a:r>
                      <a:endParaRPr lang="uk-U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11238"/>
          </a:xfrm>
        </p:spPr>
        <p:txBody>
          <a:bodyPr/>
          <a:lstStyle/>
          <a:p>
            <a:r>
              <a:rPr lang="en-US" sz="2800" b="1" smtClean="0"/>
              <a:t>Expected turnout on 2014 parliamentary elections</a:t>
            </a:r>
            <a:endParaRPr lang="ru-RU" sz="2800" b="1" smtClean="0"/>
          </a:p>
        </p:txBody>
      </p:sp>
      <p:pic>
        <p:nvPicPr>
          <p:cNvPr id="22530" name="Содержимое 7" descr="e300ddeaa3425738a143900a0eb21ee24451cb28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33438" y="1857375"/>
            <a:ext cx="3286125" cy="3290888"/>
          </a:xfrm>
        </p:spPr>
      </p:pic>
      <p:graphicFrame>
        <p:nvGraphicFramePr>
          <p:cNvPr id="22531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572000" y="3068638"/>
          <a:ext cx="3875088" cy="3632200"/>
        </p:xfrm>
        <a:graphic>
          <a:graphicData uri="http://schemas.openxmlformats.org/presentationml/2006/ole">
            <p:oleObj spid="_x0000_s22531" name="Диаграмма" r:id="rId4" imgW="3878677" imgH="3634848" progId="Excel.Sheet.8">
              <p:embed/>
            </p:oleObj>
          </a:graphicData>
        </a:graphic>
      </p:graphicFrame>
      <p:sp>
        <p:nvSpPr>
          <p:cNvPr id="22532" name="TextBox 8"/>
          <p:cNvSpPr txBox="1">
            <a:spLocks noChangeArrowheads="1"/>
          </p:cNvSpPr>
          <p:nvPr/>
        </p:nvSpPr>
        <p:spPr bwMode="auto">
          <a:xfrm>
            <a:off x="4500563" y="1285875"/>
            <a:ext cx="4143375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The highest turnout on the forthcoming parliamentary elections is expected in Western and Central regions in Ukraine, somewhat smaller – in Southern and Eastern regions, and marginally low – in Donbas.</a:t>
            </a:r>
            <a:r>
              <a:rPr lang="ru-RU" sz="1600">
                <a:latin typeface="Calibri" pitchFamily="34" charset="0"/>
              </a:rPr>
              <a:t> </a:t>
            </a:r>
          </a:p>
          <a:p>
            <a:r>
              <a:rPr lang="ru-RU" sz="1400">
                <a:latin typeface="Calibri" pitchFamily="34" charset="0"/>
              </a:rPr>
              <a:t>(</a:t>
            </a:r>
            <a:r>
              <a:rPr lang="en-US" sz="1400" i="1"/>
              <a:t>Ilko Kucheriv Democratic Initiatives Foundation, </a:t>
            </a:r>
          </a:p>
          <a:p>
            <a:r>
              <a:rPr lang="en-US" sz="1400" i="1"/>
              <a:t>Kyiv International Institute of Sociology</a:t>
            </a:r>
            <a:r>
              <a:rPr lang="ru-RU" sz="1400" i="1">
                <a:latin typeface="Calibri" pitchFamily="34" charset="0"/>
              </a:rPr>
              <a:t>)</a:t>
            </a:r>
          </a:p>
          <a:p>
            <a:endParaRPr lang="ru-RU" sz="16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smtClean="0"/>
              <a:t>In the next parliament, Petro Poroshenko Block will be the dominant force; Eastern region will be underrepresented</a:t>
            </a:r>
            <a:endParaRPr lang="ru-RU" sz="2600" b="1" smtClean="0"/>
          </a:p>
        </p:txBody>
      </p:sp>
      <p:pic>
        <p:nvPicPr>
          <p:cNvPr id="23554" name="Содержимое 5" descr="poroshenko_prezident_1_373x30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2214563"/>
            <a:ext cx="3043237" cy="2786062"/>
          </a:xfrm>
        </p:spPr>
      </p:pic>
      <p:graphicFrame>
        <p:nvGraphicFramePr>
          <p:cNvPr id="23628" name="Group 76"/>
          <p:cNvGraphicFramePr>
            <a:graphicFrameLocks noGrp="1"/>
          </p:cNvGraphicFramePr>
          <p:nvPr>
            <p:ph sz="half" idx="2"/>
          </p:nvPr>
        </p:nvGraphicFramePr>
        <p:xfrm>
          <a:off x="3929058" y="1785926"/>
          <a:ext cx="5000625" cy="3633789"/>
        </p:xfrm>
        <a:graphic>
          <a:graphicData uri="http://schemas.openxmlformats.org/drawingml/2006/table">
            <a:tbl>
              <a:tblPr/>
              <a:tblGrid>
                <a:gridCol w="3429000"/>
                <a:gridCol w="1571625"/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of those who are going to vote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Petro Poroshenko Block</a:t>
                      </a: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Lutsenko</a:t>
                      </a: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29,9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Batkivshchyna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” 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Tymoshenko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8,7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Oleh Liashko Radical Party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7,6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“Civic position” 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Hrytsenko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7,3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“People’s Front” 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Yatseniuk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Less than 5%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“Svoboda” 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Tiahnybok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Communist Party of Ukraine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Symonenko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“Strong Ukraine” 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Tihipko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Union “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Samopomich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”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Sadovyi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Pravyi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Sector” (Yarosh)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mtClean="0"/>
              <a:t>Does “Novorossiya” want to join Russia</a:t>
            </a:r>
            <a:r>
              <a:rPr lang="ru-RU" sz="3600" b="1" smtClean="0"/>
              <a:t>? </a:t>
            </a:r>
            <a:endParaRPr lang="ru-RU" sz="3600" smtClean="0"/>
          </a:p>
        </p:txBody>
      </p:sp>
      <p:pic>
        <p:nvPicPr>
          <p:cNvPr id="14338" name="Содержимое 4" descr="Новороссия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750" y="1125538"/>
            <a:ext cx="4000500" cy="2000250"/>
          </a:xfrm>
        </p:spPr>
      </p:pic>
      <p:sp>
        <p:nvSpPr>
          <p:cNvPr id="14339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85875"/>
            <a:ext cx="4038600" cy="17145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400" b="1" dirty="0" smtClean="0"/>
              <a:t>         Regional differences in answers to question “Do you want your region to secede from Ukraine and join other country?”</a:t>
            </a:r>
            <a:r>
              <a:rPr lang="ru-RU" sz="1400" dirty="0" smtClean="0"/>
              <a:t> </a:t>
            </a:r>
            <a:r>
              <a:rPr lang="ru-RU" sz="1400" i="1" dirty="0" smtClean="0"/>
              <a:t>(</a:t>
            </a:r>
            <a:r>
              <a:rPr lang="en-US" sz="1400" i="1" dirty="0" smtClean="0"/>
              <a:t>May</a:t>
            </a:r>
            <a:r>
              <a:rPr lang="ru-RU" sz="1400" i="1" dirty="0" smtClean="0"/>
              <a:t> – </a:t>
            </a:r>
            <a:r>
              <a:rPr lang="en-US" sz="1400" i="1" dirty="0" smtClean="0"/>
              <a:t>September</a:t>
            </a:r>
            <a:r>
              <a:rPr lang="ru-RU" sz="1400" i="1" dirty="0" smtClean="0"/>
              <a:t> 2014, </a:t>
            </a:r>
            <a:r>
              <a:rPr lang="en-US" sz="1400" i="1" dirty="0" err="1" smtClean="0"/>
              <a:t>Ilko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Kucheriv</a:t>
            </a:r>
            <a:r>
              <a:rPr lang="en-US" sz="1400" i="1" dirty="0" smtClean="0"/>
              <a:t> Democratic Initiatives Foundation, Kyiv International Institute of Sociology</a:t>
            </a:r>
            <a:r>
              <a:rPr lang="ru-RU" sz="1400" i="1" dirty="0" smtClean="0"/>
              <a:t>)</a:t>
            </a:r>
          </a:p>
          <a:p>
            <a:pPr>
              <a:buFont typeface="Arial" charset="0"/>
              <a:buNone/>
            </a:pPr>
            <a:endParaRPr lang="ru-RU" sz="1400" dirty="0" smtClean="0"/>
          </a:p>
        </p:txBody>
      </p:sp>
      <p:graphicFrame>
        <p:nvGraphicFramePr>
          <p:cNvPr id="14340" name="Диаграмма 6"/>
          <p:cNvGraphicFramePr>
            <a:graphicFrameLocks/>
          </p:cNvGraphicFramePr>
          <p:nvPr/>
        </p:nvGraphicFramePr>
        <p:xfrm>
          <a:off x="0" y="3784600"/>
          <a:ext cx="4487863" cy="3073400"/>
        </p:xfrm>
        <a:graphic>
          <a:graphicData uri="http://schemas.openxmlformats.org/presentationml/2006/ole">
            <p:oleObj spid="_x0000_s14340" name="Диаграмма" r:id="rId4" imgW="4488097" imgH="3070872" progId="Excel.Sheet.8">
              <p:embed/>
            </p:oleObj>
          </a:graphicData>
        </a:graphic>
      </p:graphicFrame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1643063" y="3357563"/>
            <a:ext cx="157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Yes</a:t>
            </a:r>
            <a:endParaRPr lang="ru-RU" b="1">
              <a:latin typeface="Calibri" pitchFamily="34" charset="0"/>
            </a:endParaRPr>
          </a:p>
        </p:txBody>
      </p:sp>
      <p:graphicFrame>
        <p:nvGraphicFramePr>
          <p:cNvPr id="14342" name="Диаграмма 9"/>
          <p:cNvGraphicFramePr>
            <a:graphicFrameLocks/>
          </p:cNvGraphicFramePr>
          <p:nvPr/>
        </p:nvGraphicFramePr>
        <p:xfrm>
          <a:off x="4657725" y="2565400"/>
          <a:ext cx="4486275" cy="4191000"/>
        </p:xfrm>
        <a:graphic>
          <a:graphicData uri="http://schemas.openxmlformats.org/presentationml/2006/ole">
            <p:oleObj spid="_x0000_s14342" name="Диаграмма" r:id="rId5" imgW="4488097" imgH="4191048" progId="Excel.Sheet.8">
              <p:embed/>
            </p:oleObj>
          </a:graphicData>
        </a:graphic>
      </p:graphicFrame>
      <p:sp>
        <p:nvSpPr>
          <p:cNvPr id="14343" name="TextBox 10"/>
          <p:cNvSpPr txBox="1">
            <a:spLocks noChangeArrowheads="1"/>
          </p:cNvSpPr>
          <p:nvPr/>
        </p:nvSpPr>
        <p:spPr bwMode="auto">
          <a:xfrm>
            <a:off x="6516688" y="24209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No</a:t>
            </a:r>
            <a:endParaRPr lang="ru-RU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n-US" sz="3600" b="1" smtClean="0"/>
              <a:t>Does “Novorossiya” want federalization</a:t>
            </a:r>
            <a:r>
              <a:rPr lang="ru-RU" sz="3600" b="1" smtClean="0"/>
              <a:t>? </a:t>
            </a:r>
          </a:p>
        </p:txBody>
      </p:sp>
      <p:graphicFrame>
        <p:nvGraphicFramePr>
          <p:cNvPr id="15421" name="Group 61"/>
          <p:cNvGraphicFramePr>
            <a:graphicFrameLocks noGrp="1"/>
          </p:cNvGraphicFramePr>
          <p:nvPr>
            <p:ph sz="half" idx="1"/>
          </p:nvPr>
        </p:nvGraphicFramePr>
        <p:xfrm>
          <a:off x="900113" y="3644900"/>
          <a:ext cx="7429500" cy="2786064"/>
        </p:xfrm>
        <a:graphic>
          <a:graphicData uri="http://schemas.openxmlformats.org/drawingml/2006/table">
            <a:tbl>
              <a:tblPr/>
              <a:tblGrid>
                <a:gridCol w="2779712"/>
                <a:gridCol w="720725"/>
                <a:gridCol w="785813"/>
                <a:gridCol w="642937"/>
                <a:gridCol w="785813"/>
                <a:gridCol w="785812"/>
                <a:gridCol w="928688"/>
              </a:tblGrid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West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Center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South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East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Donbas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Ukraine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Unitary, with regions having the same rights as now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23.7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32.1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34.4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27.7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6.6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25.4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Unitary, but decentralized, with enhanced rights of regions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61.4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48.8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46.9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40.3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30.0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46.7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Federative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3.5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6.0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16.3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38.8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11.4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Difficult to say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13.6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16.3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12.8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15.7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24.6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16.5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2" name="Содержимое 3"/>
          <p:cNvSpPr>
            <a:spLocks noGrp="1"/>
          </p:cNvSpPr>
          <p:nvPr>
            <p:ph sz="half" idx="2"/>
          </p:nvPr>
        </p:nvSpPr>
        <p:spPr>
          <a:xfrm>
            <a:off x="3995738" y="1628775"/>
            <a:ext cx="4686300" cy="1295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b="1" smtClean="0"/>
              <a:t>    </a:t>
            </a:r>
            <a:r>
              <a:rPr lang="en-US" sz="2000" b="1" smtClean="0"/>
              <a:t>Which form of territorial organization, in your opinion, should Ukraine have</a:t>
            </a:r>
            <a:r>
              <a:rPr lang="ru-RU" sz="2000" b="1" smtClean="0"/>
              <a:t>?  </a:t>
            </a:r>
          </a:p>
          <a:p>
            <a:pPr>
              <a:buFont typeface="Arial" charset="0"/>
              <a:buNone/>
            </a:pPr>
            <a:r>
              <a:rPr lang="en-US" sz="1600" i="1" smtClean="0"/>
              <a:t>(Ilko Kucheriv Democratic Initiatives Foundation, </a:t>
            </a:r>
          </a:p>
          <a:p>
            <a:pPr>
              <a:buFont typeface="Arial" charset="0"/>
              <a:buNone/>
            </a:pPr>
            <a:r>
              <a:rPr lang="en-US" sz="1600" i="1" smtClean="0"/>
              <a:t>Kyiv International Institute of Sociology</a:t>
            </a:r>
            <a:r>
              <a:rPr lang="ru-RU" sz="1600" i="1" smtClean="0"/>
              <a:t>)</a:t>
            </a:r>
          </a:p>
          <a:p>
            <a:pPr>
              <a:buFont typeface="Arial" charset="0"/>
              <a:buNone/>
            </a:pPr>
            <a:endParaRPr lang="ru-RU" sz="2000" smtClean="0"/>
          </a:p>
          <a:p>
            <a:pPr>
              <a:buFont typeface="Arial" charset="0"/>
              <a:buNone/>
            </a:pPr>
            <a:endParaRPr lang="ru-RU" sz="1800" smtClean="0"/>
          </a:p>
        </p:txBody>
      </p:sp>
      <p:pic>
        <p:nvPicPr>
          <p:cNvPr id="15413" name="Рисунок 5" descr="децентрjp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268413"/>
            <a:ext cx="36433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800" b="1" smtClean="0"/>
              <a:t>                                     Ukrainians and Russians see the events in Donbas differently</a:t>
            </a:r>
            <a:endParaRPr lang="ru-RU" sz="2800" b="1" smtClean="0"/>
          </a:p>
        </p:txBody>
      </p:sp>
      <p:graphicFrame>
        <p:nvGraphicFramePr>
          <p:cNvPr id="16386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769938" y="3524250"/>
          <a:ext cx="7477125" cy="3340100"/>
        </p:xfrm>
        <a:graphic>
          <a:graphicData uri="http://schemas.openxmlformats.org/presentationml/2006/ole">
            <p:oleObj spid="_x0000_s16386" name="Диаграмма" r:id="rId3" imgW="7010490" imgH="3131784" progId="Excel.Sheet.8">
              <p:embed/>
            </p:oleObj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1275" y="1557338"/>
            <a:ext cx="4038600" cy="15843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600" b="1" smtClean="0"/>
              <a:t>Do you agree with the statement that Russia actively supports pro-Russian forces in the East of Ukraine</a:t>
            </a:r>
            <a:r>
              <a:rPr lang="ru-RU" sz="1600" b="1" smtClean="0"/>
              <a:t>?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600" i="1" smtClean="0"/>
              <a:t>(</a:t>
            </a:r>
            <a:r>
              <a:rPr lang="en-US" sz="1600" i="1" smtClean="0"/>
              <a:t>Data from Russia – Levada Center;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600" i="1" smtClean="0"/>
              <a:t>Data from Ukraine</a:t>
            </a:r>
            <a:r>
              <a:rPr lang="ru-RU" sz="1600" i="1" smtClean="0"/>
              <a:t> </a:t>
            </a:r>
            <a:r>
              <a:rPr lang="en-US" sz="1600" i="1" smtClean="0"/>
              <a:t>- Ilko Kucheriv Democratic Initiatives Foundation, Kyiv International Institute of Sociology</a:t>
            </a:r>
            <a:r>
              <a:rPr lang="ru-RU" sz="1400" i="1" smtClean="0"/>
              <a:t>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500" smtClean="0"/>
          </a:p>
        </p:txBody>
      </p:sp>
      <p:pic>
        <p:nvPicPr>
          <p:cNvPr id="16388" name="Picture 2" descr="G:\Новая папка\война 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813" y="285750"/>
            <a:ext cx="278606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Ukrainians and Russians see the events in Donbas differently</a:t>
            </a:r>
            <a:endParaRPr lang="ru-RU" sz="2800" b="1" smtClean="0"/>
          </a:p>
        </p:txBody>
      </p:sp>
      <p:graphicFrame>
        <p:nvGraphicFramePr>
          <p:cNvPr id="17410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192338" y="3454400"/>
          <a:ext cx="6926262" cy="2987675"/>
        </p:xfrm>
        <a:graphic>
          <a:graphicData uri="http://schemas.openxmlformats.org/presentationml/2006/ole">
            <p:oleObj spid="_x0000_s17410" name="Диаграмма" r:id="rId3" imgW="6926641" imgH="2987064" progId="Excel.Sheet.8">
              <p:embed/>
            </p:oleObj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182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700" b="1" smtClean="0"/>
              <a:t>       </a:t>
            </a:r>
            <a:r>
              <a:rPr lang="en-US" sz="1700" b="1" smtClean="0"/>
              <a:t>Do you agree with the statement that there is war between Russia and Ukraine</a:t>
            </a:r>
            <a:r>
              <a:rPr lang="ru-RU" sz="1700" b="1" smtClean="0"/>
              <a:t>?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i="1" smtClean="0"/>
              <a:t>(</a:t>
            </a:r>
            <a:r>
              <a:rPr lang="en-US" sz="1600" i="1" smtClean="0"/>
              <a:t>Data from Russia – Levada Center;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1600" i="1" smtClean="0"/>
              <a:t>Data from Ukraine</a:t>
            </a:r>
            <a:r>
              <a:rPr lang="ru-RU" sz="1600" i="1" smtClean="0"/>
              <a:t> </a:t>
            </a:r>
            <a:r>
              <a:rPr lang="en-US" sz="1600" i="1" smtClean="0"/>
              <a:t>- Ilko Kucheriv Democratic Initiatives Foundation, Kyiv International Institute of Sociology</a:t>
            </a:r>
            <a:r>
              <a:rPr lang="ru-RU" sz="1400" i="1" smtClean="0"/>
              <a:t>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700" b="1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70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600" smtClean="0"/>
          </a:p>
        </p:txBody>
      </p:sp>
      <p:pic>
        <p:nvPicPr>
          <p:cNvPr id="17412" name="Рисунок 5" descr="война-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341438"/>
            <a:ext cx="36004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Ukrainians and Russians see the events in Donbas differently</a:t>
            </a:r>
            <a:endParaRPr lang="ru-RU" sz="2800" b="1" smtClean="0"/>
          </a:p>
        </p:txBody>
      </p:sp>
      <p:pic>
        <p:nvPicPr>
          <p:cNvPr id="18434" name="Содержимое 4" descr="5aa7f8f71a707262ac6659cddc876e461395161920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58" y="1214422"/>
            <a:ext cx="4143375" cy="2333625"/>
          </a:xfrm>
        </p:spPr>
      </p:pic>
      <p:sp>
        <p:nvSpPr>
          <p:cNvPr id="18435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1600" b="1" dirty="0" smtClean="0"/>
              <a:t>       </a:t>
            </a:r>
            <a:r>
              <a:rPr lang="en-US" sz="1600" b="1" dirty="0" smtClean="0"/>
              <a:t>Do you agree with the statement that Russia is responsible for bloodshed and deaths in the East of Ukraine</a:t>
            </a:r>
            <a:r>
              <a:rPr lang="ru-RU" sz="1600" b="1" dirty="0" smtClean="0"/>
              <a:t>?</a:t>
            </a:r>
          </a:p>
          <a:p>
            <a:pPr>
              <a:buFont typeface="Arial" charset="0"/>
              <a:buNone/>
            </a:pPr>
            <a:r>
              <a:rPr lang="ru-RU" sz="1800" i="1" dirty="0" smtClean="0"/>
              <a:t>(</a:t>
            </a:r>
            <a:r>
              <a:rPr lang="en-US" sz="1600" i="1" dirty="0" smtClean="0"/>
              <a:t>Data from Russia – </a:t>
            </a:r>
            <a:r>
              <a:rPr lang="en-US" sz="1600" i="1" dirty="0" err="1" smtClean="0"/>
              <a:t>Levada</a:t>
            </a:r>
            <a:r>
              <a:rPr lang="en-US" sz="1600" i="1" dirty="0" smtClean="0"/>
              <a:t> Center; </a:t>
            </a:r>
          </a:p>
          <a:p>
            <a:pPr>
              <a:buFont typeface="Arial" charset="0"/>
              <a:buNone/>
            </a:pPr>
            <a:r>
              <a:rPr lang="en-US" sz="1600" i="1" dirty="0" smtClean="0"/>
              <a:t>Data from Ukraine</a:t>
            </a:r>
            <a:r>
              <a:rPr lang="ru-RU" sz="1600" i="1" dirty="0" smtClean="0"/>
              <a:t> </a:t>
            </a:r>
            <a:r>
              <a:rPr lang="en-US" sz="1600" i="1" dirty="0" smtClean="0"/>
              <a:t>- </a:t>
            </a:r>
            <a:r>
              <a:rPr lang="en-US" sz="1600" i="1" dirty="0" err="1" smtClean="0"/>
              <a:t>Ilko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Kucheriv</a:t>
            </a:r>
            <a:r>
              <a:rPr lang="en-US" sz="1600" i="1" dirty="0" smtClean="0"/>
              <a:t> Democratic Initiatives Foundation, Kyiv International Institute of Sociology</a:t>
            </a:r>
            <a:r>
              <a:rPr lang="ru-RU" sz="1600" i="1" dirty="0" smtClean="0"/>
              <a:t>)</a:t>
            </a:r>
          </a:p>
          <a:p>
            <a:pPr>
              <a:buFont typeface="Arial" charset="0"/>
              <a:buNone/>
            </a:pPr>
            <a:endParaRPr lang="ru-RU" sz="1600" dirty="0" smtClean="0"/>
          </a:p>
          <a:p>
            <a:pPr>
              <a:buFont typeface="Arial" charset="0"/>
              <a:buNone/>
            </a:pPr>
            <a:endParaRPr lang="ru-RU" sz="1600" b="1" dirty="0" smtClean="0"/>
          </a:p>
          <a:p>
            <a:pPr>
              <a:buFont typeface="Arial" charset="0"/>
              <a:buNone/>
            </a:pPr>
            <a:endParaRPr lang="ru-RU" sz="1600" b="1" dirty="0" smtClean="0"/>
          </a:p>
        </p:txBody>
      </p:sp>
      <p:graphicFrame>
        <p:nvGraphicFramePr>
          <p:cNvPr id="18436" name="Диаграмма 5"/>
          <p:cNvGraphicFramePr>
            <a:graphicFrameLocks/>
          </p:cNvGraphicFramePr>
          <p:nvPr/>
        </p:nvGraphicFramePr>
        <p:xfrm>
          <a:off x="1385887" y="3571876"/>
          <a:ext cx="7758113" cy="3579812"/>
        </p:xfrm>
        <a:graphic>
          <a:graphicData uri="http://schemas.openxmlformats.org/presentationml/2006/ole">
            <p:oleObj spid="_x0000_s18436" name="Worksheet" r:id="rId4" imgW="7372421" imgH="340042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In all regions, except Donbas, population considers Russia responsible for bloodshed in the East</a:t>
            </a:r>
            <a:endParaRPr lang="ru-RU" sz="28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0035" y="1535113"/>
            <a:ext cx="8186766" cy="6397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Do you agree with the statement that Russia is responsible for bloodshed and deaths in the East of Ukraine</a:t>
            </a:r>
            <a:r>
              <a:rPr lang="ru-RU" dirty="0" smtClean="0"/>
              <a:t>?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571472" y="2428868"/>
          <a:ext cx="6286544" cy="26625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1636"/>
                <a:gridCol w="928694"/>
                <a:gridCol w="1214446"/>
                <a:gridCol w="1000132"/>
                <a:gridCol w="785818"/>
                <a:gridCol w="785818"/>
              </a:tblGrid>
              <a:tr h="614438">
                <a:tc>
                  <a:txBody>
                    <a:bodyPr/>
                    <a:lstStyle/>
                    <a:p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West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Center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South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East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Donbas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409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Definitely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66,3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55,3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40,5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30,9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7,3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Rather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15,3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22,2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25,7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19,4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11,8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Rather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5,3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8,6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7,1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14,4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16,7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625">
                <a:tc>
                  <a:txBody>
                    <a:bodyPr/>
                    <a:lstStyle/>
                    <a:p>
                      <a:pPr marL="0" indent="0" algn="l" fontAlgn="auto"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Definitely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ru-RU" sz="1600" dirty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10,5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4,6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7,6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26,1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/>
                        <a:t>46,1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Difficult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2,6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9,2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19,0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/>
                        <a:t>9,3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/>
                        <a:t>18,2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Ukrainians and Russians see the events in Donbas differently</a:t>
            </a:r>
            <a:endParaRPr lang="ru-RU" sz="2800" b="1" smtClean="0"/>
          </a:p>
        </p:txBody>
      </p:sp>
      <p:graphicFrame>
        <p:nvGraphicFramePr>
          <p:cNvPr id="19458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33388" y="3000375"/>
          <a:ext cx="8123237" cy="4089400"/>
        </p:xfrm>
        <a:graphic>
          <a:graphicData uri="http://schemas.openxmlformats.org/presentationml/2006/ole">
            <p:oleObj spid="_x0000_s19458" name="Worksheet" r:id="rId3" imgW="6905863" imgH="3476434" progId="Excel.Sheet.8">
              <p:embed/>
            </p:oleObj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00188"/>
            <a:ext cx="4038600" cy="14287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900" b="1" dirty="0" smtClean="0"/>
              <a:t>    </a:t>
            </a:r>
            <a:r>
              <a:rPr lang="en-US" sz="1600" b="1" dirty="0" smtClean="0"/>
              <a:t>Which option of future status of Donetsk and </a:t>
            </a:r>
            <a:r>
              <a:rPr lang="en-US" sz="1600" b="1" dirty="0" err="1" smtClean="0"/>
              <a:t>Luhansk</a:t>
            </a:r>
            <a:r>
              <a:rPr lang="en-US" sz="1600" b="1" dirty="0" smtClean="0"/>
              <a:t> regions do you prefer</a:t>
            </a:r>
            <a:r>
              <a:rPr lang="ru-RU" sz="1600" b="1" dirty="0" smtClean="0"/>
              <a:t>?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600" i="1" dirty="0" smtClean="0"/>
              <a:t>(</a:t>
            </a:r>
            <a:r>
              <a:rPr lang="en-US" sz="1600" i="1" dirty="0" smtClean="0"/>
              <a:t>Data from Russia – </a:t>
            </a:r>
            <a:r>
              <a:rPr lang="en-US" sz="1600" i="1" dirty="0" err="1" smtClean="0"/>
              <a:t>Levada</a:t>
            </a:r>
            <a:r>
              <a:rPr lang="en-US" sz="1600" i="1" dirty="0" smtClean="0"/>
              <a:t> Center;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600" i="1" dirty="0" smtClean="0"/>
              <a:t>Data from Ukraine</a:t>
            </a:r>
            <a:r>
              <a:rPr lang="ru-RU" sz="1600" i="1" dirty="0" smtClean="0"/>
              <a:t> </a:t>
            </a:r>
            <a:r>
              <a:rPr lang="en-US" sz="1600" i="1" dirty="0" smtClean="0"/>
              <a:t>- </a:t>
            </a:r>
            <a:r>
              <a:rPr lang="en-US" sz="1600" i="1" dirty="0" err="1" smtClean="0"/>
              <a:t>Ilko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Kucheriv</a:t>
            </a:r>
            <a:r>
              <a:rPr lang="en-US" sz="1600" i="1" dirty="0" smtClean="0"/>
              <a:t> Democratic Initiatives Foundation, Kyiv International Institute of Sociology</a:t>
            </a:r>
            <a:r>
              <a:rPr lang="ru-RU" sz="1600" i="1" dirty="0" smtClean="0"/>
              <a:t>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600" dirty="0" smtClean="0"/>
          </a:p>
        </p:txBody>
      </p:sp>
      <p:pic>
        <p:nvPicPr>
          <p:cNvPr id="19460" name="Picture 2" descr="G:\Новая папка\Донбасjp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25" y="1285875"/>
            <a:ext cx="3214688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Russian started to treat Ukrainians – as well as Ukrainians started to treat Russians – worse. Still, Russians have more negative attitude towards Ukrainians</a:t>
            </a:r>
            <a:endParaRPr lang="ru-RU" sz="24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0035" y="1535113"/>
            <a:ext cx="8186766" cy="6397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Dynamics of positive attitude of Ukrainians towards Russians and Russians towards Ukrainians</a:t>
            </a:r>
            <a:endParaRPr lang="ru-RU" dirty="0" smtClean="0"/>
          </a:p>
        </p:txBody>
      </p:sp>
      <p:graphicFrame>
        <p:nvGraphicFramePr>
          <p:cNvPr id="7" name="Содержимое 3"/>
          <p:cNvGraphicFramePr>
            <a:graphicFrameLocks noGrp="1"/>
          </p:cNvGraphicFramePr>
          <p:nvPr>
            <p:ph sz="quarter" idx="4"/>
          </p:nvPr>
        </p:nvGraphicFramePr>
        <p:xfrm>
          <a:off x="571500" y="2174875"/>
          <a:ext cx="8115300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E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1132</Words>
  <Application>Microsoft Office PowerPoint</Application>
  <PresentationFormat>Экран (4:3)</PresentationFormat>
  <Paragraphs>328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 Office</vt:lpstr>
      <vt:lpstr>Диаграмма</vt:lpstr>
      <vt:lpstr>Worksheet</vt:lpstr>
      <vt:lpstr>Ukraine-2014: new reality </vt:lpstr>
      <vt:lpstr>Does “Novorossiya” want to join Russia? </vt:lpstr>
      <vt:lpstr>Does “Novorossiya” want federalization? </vt:lpstr>
      <vt:lpstr>                                     Ukrainians and Russians see the events in Donbas differently</vt:lpstr>
      <vt:lpstr>Ukrainians and Russians see the events in Donbas differently</vt:lpstr>
      <vt:lpstr>Ukrainians and Russians see the events in Donbas differently</vt:lpstr>
      <vt:lpstr>In all regions, except Donbas, population considers Russia responsible for bloodshed in the East</vt:lpstr>
      <vt:lpstr>Ukrainians and Russians see the events in Donbas differently</vt:lpstr>
      <vt:lpstr>Russian started to treat Ukrainians – as well as Ukrainians started to treat Russians – worse. Still, Russians have more negative attitude towards Ukrainians</vt:lpstr>
      <vt:lpstr>Majority of Donbas populations sees Donbas inside Ukraine, but with more autonomy. West and Center do not agree to more autonomy for Donbas</vt:lpstr>
      <vt:lpstr>In Ukrainians’ public view, Eastern foreign vector is no longer on a same part as Western</vt:lpstr>
      <vt:lpstr>Support of EU membership dominates in all regions, except Donbas</vt:lpstr>
      <vt:lpstr>Ukrainians have changed their opinion on NATO and started to see it as a guarantor of security</vt:lpstr>
      <vt:lpstr>Popular attitudes towards NATO vary  in different regions</vt:lpstr>
      <vt:lpstr>In Ukraine, national self-identification has grown</vt:lpstr>
      <vt:lpstr>Identification with Ukrainian citizenship dominates in all regions, except Donbas</vt:lpstr>
      <vt:lpstr>Expected turnout on 2014 parliamentary elections</vt:lpstr>
      <vt:lpstr>In the next parliament, Petro Poroshenko Block will be the dominant force; Eastern region will be underrepresented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User</cp:lastModifiedBy>
  <cp:revision>49</cp:revision>
  <dcterms:modified xsi:type="dcterms:W3CDTF">2014-10-14T09:28:17Z</dcterms:modified>
</cp:coreProperties>
</file>